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6"/>
  </p:notesMasterIdLst>
  <p:sldIdLst>
    <p:sldId id="406" r:id="rId2"/>
    <p:sldId id="412" r:id="rId3"/>
    <p:sldId id="337" r:id="rId4"/>
    <p:sldId id="408" r:id="rId5"/>
    <p:sldId id="747" r:id="rId6"/>
    <p:sldId id="746" r:id="rId7"/>
    <p:sldId id="418" r:id="rId8"/>
    <p:sldId id="590" r:id="rId9"/>
    <p:sldId id="577" r:id="rId10"/>
    <p:sldId id="602" r:id="rId11"/>
    <p:sldId id="605" r:id="rId12"/>
    <p:sldId id="604" r:id="rId13"/>
    <p:sldId id="665" r:id="rId14"/>
    <p:sldId id="663" r:id="rId15"/>
    <p:sldId id="667" r:id="rId16"/>
    <p:sldId id="651" r:id="rId17"/>
    <p:sldId id="450" r:id="rId18"/>
    <p:sldId id="652" r:id="rId19"/>
    <p:sldId id="653" r:id="rId20"/>
    <p:sldId id="655" r:id="rId21"/>
    <p:sldId id="656" r:id="rId22"/>
    <p:sldId id="660" r:id="rId23"/>
    <p:sldId id="662" r:id="rId24"/>
    <p:sldId id="457" r:id="rId25"/>
    <p:sldId id="658" r:id="rId26"/>
    <p:sldId id="600" r:id="rId27"/>
    <p:sldId id="598" r:id="rId28"/>
    <p:sldId id="599" r:id="rId29"/>
    <p:sldId id="601" r:id="rId30"/>
    <p:sldId id="459" r:id="rId31"/>
    <p:sldId id="366" r:id="rId32"/>
    <p:sldId id="672" r:id="rId33"/>
    <p:sldId id="669" r:id="rId34"/>
    <p:sldId id="597" r:id="rId35"/>
    <p:sldId id="346" r:id="rId36"/>
    <p:sldId id="674" r:id="rId37"/>
    <p:sldId id="570" r:id="rId38"/>
    <p:sldId id="675" r:id="rId39"/>
    <p:sldId id="676" r:id="rId40"/>
    <p:sldId id="670" r:id="rId41"/>
    <p:sldId id="494" r:id="rId42"/>
    <p:sldId id="571" r:id="rId43"/>
    <p:sldId id="677" r:id="rId44"/>
    <p:sldId id="691" r:id="rId45"/>
    <p:sldId id="693" r:id="rId46"/>
    <p:sldId id="615" r:id="rId47"/>
    <p:sldId id="694" r:id="rId48"/>
    <p:sldId id="730" r:id="rId49"/>
    <p:sldId id="506" r:id="rId50"/>
    <p:sldId id="362" r:id="rId51"/>
    <p:sldId id="616" r:id="rId52"/>
    <p:sldId id="509" r:id="rId53"/>
    <p:sldId id="351" r:id="rId54"/>
    <p:sldId id="360" r:id="rId55"/>
    <p:sldId id="508" r:id="rId56"/>
    <p:sldId id="505" r:id="rId57"/>
    <p:sldId id="338" r:id="rId58"/>
    <p:sldId id="502" r:id="rId59"/>
    <p:sldId id="503" r:id="rId60"/>
    <p:sldId id="434" r:id="rId61"/>
    <p:sldId id="286" r:id="rId62"/>
    <p:sldId id="287" r:id="rId63"/>
    <p:sldId id="581" r:id="rId64"/>
    <p:sldId id="722" r:id="rId65"/>
    <p:sldId id="720" r:id="rId66"/>
    <p:sldId id="504" r:id="rId67"/>
    <p:sldId id="721" r:id="rId68"/>
    <p:sldId id="718" r:id="rId69"/>
    <p:sldId id="582" r:id="rId70"/>
    <p:sldId id="292" r:id="rId71"/>
    <p:sldId id="724" r:id="rId72"/>
    <p:sldId id="583" r:id="rId73"/>
    <p:sldId id="367" r:id="rId74"/>
    <p:sldId id="584" r:id="rId75"/>
    <p:sldId id="725" r:id="rId76"/>
    <p:sldId id="532" r:id="rId77"/>
    <p:sldId id="697" r:id="rId78"/>
    <p:sldId id="534" r:id="rId79"/>
    <p:sldId id="698" r:id="rId80"/>
    <p:sldId id="618" r:id="rId81"/>
    <p:sldId id="699" r:id="rId82"/>
    <p:sldId id="696" r:id="rId83"/>
    <p:sldId id="535" r:id="rId84"/>
    <p:sldId id="700" r:id="rId85"/>
    <p:sldId id="701" r:id="rId86"/>
    <p:sldId id="619" r:id="rId87"/>
    <p:sldId id="403" r:id="rId88"/>
    <p:sldId id="511" r:id="rId89"/>
    <p:sldId id="512" r:id="rId90"/>
    <p:sldId id="520" r:id="rId91"/>
    <p:sldId id="513" r:id="rId92"/>
    <p:sldId id="514" r:id="rId93"/>
    <p:sldId id="352" r:id="rId94"/>
    <p:sldId id="515" r:id="rId95"/>
    <p:sldId id="516" r:id="rId96"/>
    <p:sldId id="517" r:id="rId97"/>
    <p:sldId id="518" r:id="rId98"/>
    <p:sldId id="357" r:id="rId99"/>
    <p:sldId id="519" r:id="rId100"/>
    <p:sldId id="359" r:id="rId101"/>
    <p:sldId id="361" r:id="rId102"/>
    <p:sldId id="530" r:id="rId103"/>
    <p:sldId id="738" r:id="rId104"/>
    <p:sldId id="734" r:id="rId105"/>
    <p:sldId id="733" r:id="rId106"/>
    <p:sldId id="742" r:id="rId107"/>
    <p:sldId id="741" r:id="rId108"/>
    <p:sldId id="739" r:id="rId109"/>
    <p:sldId id="744" r:id="rId110"/>
    <p:sldId id="736" r:id="rId111"/>
    <p:sldId id="745" r:id="rId112"/>
    <p:sldId id="620" r:id="rId113"/>
    <p:sldId id="621" r:id="rId114"/>
    <p:sldId id="536" r:id="rId115"/>
    <p:sldId id="702" r:id="rId116"/>
    <p:sldId id="726" r:id="rId117"/>
    <p:sldId id="704" r:id="rId118"/>
    <p:sldId id="622" r:id="rId119"/>
    <p:sldId id="705" r:id="rId120"/>
    <p:sldId id="706" r:id="rId121"/>
    <p:sldId id="707" r:id="rId122"/>
    <p:sldId id="708" r:id="rId123"/>
    <p:sldId id="372" r:id="rId124"/>
    <p:sldId id="624" r:id="rId125"/>
    <p:sldId id="709" r:id="rId126"/>
    <p:sldId id="710" r:id="rId127"/>
    <p:sldId id="711" r:id="rId128"/>
    <p:sldId id="625" r:id="rId129"/>
    <p:sldId id="540" r:id="rId130"/>
    <p:sldId id="712" r:id="rId131"/>
    <p:sldId id="541" r:id="rId132"/>
    <p:sldId id="626" r:id="rId133"/>
    <p:sldId id="395" r:id="rId134"/>
    <p:sldId id="390" r:id="rId135"/>
    <p:sldId id="393" r:id="rId136"/>
    <p:sldId id="713" r:id="rId137"/>
    <p:sldId id="714" r:id="rId138"/>
    <p:sldId id="715" r:id="rId139"/>
    <p:sldId id="727" r:id="rId140"/>
    <p:sldId id="538" r:id="rId141"/>
    <p:sldId id="396" r:id="rId142"/>
    <p:sldId id="628" r:id="rId143"/>
    <p:sldId id="729" r:id="rId144"/>
    <p:sldId id="728" r:id="rId145"/>
    <p:sldId id="629" r:id="rId146"/>
    <p:sldId id="323" r:id="rId147"/>
    <p:sldId id="329" r:id="rId148"/>
    <p:sldId id="639" r:id="rId149"/>
    <p:sldId id="371" r:id="rId150"/>
    <p:sldId id="640" r:id="rId151"/>
    <p:sldId id="641" r:id="rId152"/>
    <p:sldId id="377" r:id="rId153"/>
    <p:sldId id="642" r:id="rId154"/>
    <p:sldId id="379" r:id="rId155"/>
    <p:sldId id="381" r:id="rId156"/>
    <p:sldId id="382" r:id="rId157"/>
    <p:sldId id="643" r:id="rId158"/>
    <p:sldId id="384" r:id="rId159"/>
    <p:sldId id="385" r:id="rId160"/>
    <p:sldId id="644" r:id="rId161"/>
    <p:sldId id="391" r:id="rId162"/>
    <p:sldId id="392" r:id="rId163"/>
    <p:sldId id="645" r:id="rId164"/>
    <p:sldId id="646" r:id="rId165"/>
    <p:sldId id="394" r:id="rId166"/>
    <p:sldId id="647" r:id="rId167"/>
    <p:sldId id="398" r:id="rId168"/>
    <p:sldId id="400" r:id="rId169"/>
    <p:sldId id="413" r:id="rId170"/>
    <p:sldId id="648" r:id="rId171"/>
    <p:sldId id="328" r:id="rId172"/>
    <p:sldId id="404" r:id="rId173"/>
    <p:sldId id="649" r:id="rId174"/>
    <p:sldId id="732" r:id="rId175"/>
    <p:sldId id="580" r:id="rId176"/>
    <p:sldId id="443" r:id="rId177"/>
    <p:sldId id="431" r:id="rId178"/>
    <p:sldId id="484" r:id="rId179"/>
    <p:sldId id="466" r:id="rId180"/>
    <p:sldId id="430" r:id="rId181"/>
    <p:sldId id="432" r:id="rId182"/>
    <p:sldId id="426" r:id="rId183"/>
    <p:sldId id="425" r:id="rId184"/>
    <p:sldId id="557"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746"/>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p:restoredTop sz="92781"/>
  </p:normalViewPr>
  <p:slideViewPr>
    <p:cSldViewPr snapToGrid="0">
      <p:cViewPr varScale="1">
        <p:scale>
          <a:sx n="154" d="100"/>
          <a:sy n="154" d="100"/>
        </p:scale>
        <p:origin x="584"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74</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7</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83</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86</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89</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94</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99</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123</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133</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140</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144</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171</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174</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177</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182</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5.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6.png"/></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65.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6.png"/></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7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11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111.png"/><Relationship Id="rId9" Type="http://schemas.openxmlformats.org/officeDocument/2006/relationships/image" Target="../media/image113.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4.png"/><Relationship Id="rId4" Type="http://schemas.openxmlformats.org/officeDocument/2006/relationships/image" Target="../media/image43.png"/></Relationships>
</file>

<file path=ppt/slides/_rels/slide1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3.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nugging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sign&#10;&#10;AI-generated content may be incorrect.">
            <a:extLst>
              <a:ext uri="{FF2B5EF4-FFF2-40B4-BE49-F238E27FC236}">
                <a16:creationId xmlns:a16="http://schemas.microsoft.com/office/drawing/2014/main" id="{00C107DA-FE4C-DE9E-B3FA-66BD6CC5B5D2}"/>
              </a:ext>
            </a:extLst>
          </p:cNvPr>
          <p:cNvPicPr>
            <a:picLocks noChangeAspect="1"/>
          </p:cNvPicPr>
          <p:nvPr/>
        </p:nvPicPr>
        <p:blipFill>
          <a:blip r:embed="rId2"/>
          <a:stretch>
            <a:fillRect/>
          </a:stretch>
        </p:blipFill>
        <p:spPr>
          <a:xfrm>
            <a:off x="9379377" y="6494308"/>
            <a:ext cx="2754434" cy="363692"/>
          </a:xfrm>
          <a:prstGeom prst="rect">
            <a:avLst/>
          </a:prstGeom>
        </p:spPr>
      </p:pic>
      <p:pic>
        <p:nvPicPr>
          <p:cNvPr id="19" name="Picture 18" descr="A diagram of a diagram&#10;&#10;AI-generated content may be incorrect.">
            <a:extLst>
              <a:ext uri="{FF2B5EF4-FFF2-40B4-BE49-F238E27FC236}">
                <a16:creationId xmlns:a16="http://schemas.microsoft.com/office/drawing/2014/main" id="{55E97DB1-824E-984B-C1FA-90691B415761}"/>
              </a:ext>
            </a:extLst>
          </p:cNvPr>
          <p:cNvPicPr>
            <a:picLocks noChangeAspect="1"/>
          </p:cNvPicPr>
          <p:nvPr/>
        </p:nvPicPr>
        <p:blipFill>
          <a:blip r:embed="rId3"/>
          <a:stretch>
            <a:fillRect/>
          </a:stretch>
        </p:blipFill>
        <p:spPr>
          <a:xfrm>
            <a:off x="0" y="354165"/>
            <a:ext cx="12192000" cy="6107465"/>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299399"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F2FB4F-7E61-F33B-FCB8-604C5EB4E707}"/>
              </a:ext>
            </a:extLst>
          </p:cNvPr>
          <p:cNvSpPr txBox="1"/>
          <p:nvPr/>
        </p:nvSpPr>
        <p:spPr>
          <a:xfrm>
            <a:off x="0" y="0"/>
            <a:ext cx="12024361" cy="6986528"/>
          </a:xfrm>
          <a:prstGeom prst="rect">
            <a:avLst/>
          </a:prstGeom>
          <a:noFill/>
        </p:spPr>
        <p:txBody>
          <a:bodyPr wrap="square">
            <a:spAutoFit/>
          </a:bodyPr>
          <a:lstStyle/>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Context Management</a:t>
            </a:r>
          </a:p>
          <a:p>
            <a:r>
              <a:rPr lang="en-US" sz="1400">
                <a:solidFill>
                  <a:schemeClr val="tx1">
                    <a:lumMod val="50000"/>
                    <a:lumOff val="50000"/>
                  </a:schemeClr>
                </a:solidFill>
                <a:latin typeface="Fira Code" pitchFamily="49" charset="0"/>
                <a:ea typeface="Fira Code" pitchFamily="49" charset="0"/>
                <a:cs typeface="Fira Code" pitchFamily="49" charset="0"/>
              </a:rPr>
              <a:t>  │   ├── Foundations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Cannot Learn</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Context rot</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Context management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Knowledge Document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Ground rules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Extract Knowledge</a:t>
            </a:r>
          </a:p>
          <a:p>
            <a:r>
              <a:rPr lang="en-US" sz="1400">
                <a:solidFill>
                  <a:schemeClr val="tx1">
                    <a:lumMod val="50000"/>
                    <a:lumOff val="50000"/>
                  </a:schemeClr>
                </a:solidFill>
                <a:latin typeface="Fira Code" pitchFamily="49" charset="0"/>
                <a:ea typeface="Fira Code" pitchFamily="49" charset="0"/>
                <a:cs typeface="Fira Code" pitchFamily="49" charset="0"/>
              </a:rPr>
              <a:t>  │   ├── Focus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Context Window</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Distracted Agent </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Focus</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Focused Agent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References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Knowledge Composition</a:t>
            </a:r>
          </a:p>
          <a:p>
            <a:r>
              <a:rPr lang="en-US" sz="1400">
                <a:solidFill>
                  <a:schemeClr val="tx1">
                    <a:lumMod val="50000"/>
                    <a:lumOff val="50000"/>
                  </a:schemeClr>
                </a:solidFill>
                <a:latin typeface="Fira Code" pitchFamily="49" charset="0"/>
                <a:ea typeface="Fira Code" pitchFamily="49" charset="0"/>
                <a:cs typeface="Fira Code" pitchFamily="49" charset="0"/>
              </a:rPr>
              <a:t>  │   └── Noise</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b="1">
                <a:latin typeface="Fira Code" pitchFamily="49" charset="0"/>
                <a:ea typeface="Fira Code" pitchFamily="49" charset="0"/>
                <a:cs typeface="Fira Code" pitchFamily="49" charset="0"/>
              </a:rPr>
              <a:t>Excess Verbosity</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Semantic Zoom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Noise Cancellation</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Reliability</a:t>
            </a:r>
          </a:p>
          <a:p>
            <a:r>
              <a:rPr lang="en-US" sz="1400">
                <a:solidFill>
                  <a:schemeClr val="tx1">
                    <a:lumMod val="50000"/>
                    <a:lumOff val="50000"/>
                  </a:schemeClr>
                </a:solidFill>
                <a:latin typeface="Fira Code" pitchFamily="49" charset="0"/>
                <a:ea typeface="Fira Code" pitchFamily="49" charset="0"/>
                <a:cs typeface="Fira Code" pitchFamily="49" charset="0"/>
              </a:rPr>
              <a:t>  │   ├── 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Knowledge Checkpoint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Parallel Implementations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Offload 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Complexity &amp; 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Perfect Recall Fallacy</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Playgrounds </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Unvalidated Leaps </a:t>
            </a:r>
            <a:endParaRPr lang="en-US" sz="1400" b="1">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Degrades Under Complexity</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Chain of Small Steps</a:t>
            </a:r>
          </a:p>
          <a:p>
            <a:r>
              <a:rPr lang="en-US" sz="1400">
                <a:solidFill>
                  <a:schemeClr val="tx1">
                    <a:lumMod val="50000"/>
                    <a:lumOff val="50000"/>
                  </a:schemeClr>
                </a:solidFill>
                <a:latin typeface="Fira Code" pitchFamily="49" charset="0"/>
                <a:ea typeface="Fira Code" pitchFamily="49" charset="0"/>
                <a:cs typeface="Fira Code" pitchFamily="49" charset="0"/>
              </a:rPr>
              <a:t>  │   └── Forcing Compliance</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Hooks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Reminders</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Steering</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Black Box AI</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Compliance Bias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Silent Misalignment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Active Partner</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Check Alignment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Context Markers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Answer Injection </a:t>
            </a:r>
            <a:r>
              <a:rPr lang="en-US" sz="1400">
                <a:solidFill>
                  <a:schemeClr val="tx1">
                    <a:lumMod val="50000"/>
                    <a:lumOff val="50000"/>
                  </a:schemeClr>
                </a:solidFill>
                <a:latin typeface="Fira Code" pitchFamily="49" charset="0"/>
                <a:ea typeface="Fira Code" pitchFamily="49" charset="0"/>
                <a:cs typeface="Fira Code" pitchFamily="49" charset="0"/>
              </a:rPr>
              <a:t>→</a:t>
            </a:r>
            <a:r>
              <a:rPr lang="en-US" sz="1400">
                <a:latin typeface="Fira Code" pitchFamily="49" charset="0"/>
                <a:ea typeface="Fira Code" pitchFamily="49" charset="0"/>
                <a:cs typeface="Fira Code" pitchFamily="49" charset="0"/>
              </a:rPr>
              <a: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Tell Me a Lie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Reverse Direction</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Text Native (ASCII)</a:t>
            </a:r>
          </a:p>
        </p:txBody>
      </p:sp>
    </p:spTree>
    <p:extLst>
      <p:ext uri="{BB962C8B-B14F-4D97-AF65-F5344CB8AC3E}">
        <p14:creationId xmlns:p14="http://schemas.microsoft.com/office/powerpoint/2010/main" val="2310098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80816</TotalTime>
  <Words>7909</Words>
  <Application>Microsoft Macintosh PowerPoint</Application>
  <PresentationFormat>Widescreen</PresentationFormat>
  <Paragraphs>1297</Paragraphs>
  <Slides>184</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184</vt:i4>
      </vt:variant>
    </vt:vector>
  </HeadingPairs>
  <TitlesOfParts>
    <vt:vector size="199"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828</cp:revision>
  <dcterms:created xsi:type="dcterms:W3CDTF">2023-11-14T16:04:34Z</dcterms:created>
  <dcterms:modified xsi:type="dcterms:W3CDTF">2025-10-01T18:46:56Z</dcterms:modified>
</cp:coreProperties>
</file>